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91" r:id="rId5"/>
  </p:sldMasterIdLst>
  <p:notesMasterIdLst>
    <p:notesMasterId r:id="rId12"/>
  </p:notesMasterIdLst>
  <p:sldIdLst>
    <p:sldId id="275" r:id="rId6"/>
    <p:sldId id="322" r:id="rId7"/>
    <p:sldId id="265" r:id="rId8"/>
    <p:sldId id="323" r:id="rId9"/>
    <p:sldId id="325" r:id="rId10"/>
    <p:sldId id="276" r:id="rId11"/>
  </p:sldIdLst>
  <p:sldSz cx="24384000" cy="13716000"/>
  <p:notesSz cx="6735763" cy="98663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īga Birnbauma" initials="LB" lastIdx="2" clrIdx="0">
    <p:extLst>
      <p:ext uri="{19B8F6BF-5375-455C-9EA6-DF929625EA0E}">
        <p15:presenceInfo xmlns:p15="http://schemas.microsoft.com/office/powerpoint/2012/main" userId="S::Liga.Birnbauma@riga.lv::1fc09b61-6886-4405-9bf9-5f010c2e3692" providerId="AD"/>
      </p:ext>
    </p:extLst>
  </p:cmAuthor>
  <p:cmAuthor id="2" name="Evija Krūka-Mieze" initials="EK" lastIdx="1" clrIdx="1">
    <p:extLst>
      <p:ext uri="{19B8F6BF-5375-455C-9EA6-DF929625EA0E}">
        <p15:presenceInfo xmlns:p15="http://schemas.microsoft.com/office/powerpoint/2012/main" userId="S::Evija.Mieze@riga.lv::e09ece6e-8089-42b2-b3ad-5b4f7b8f94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44DA2-12A9-EBAF-012E-D732C4E04446}" v="1426" dt="2022-11-29T07:52:33.128"/>
    <p1510:client id="{8EAE80CA-D88F-447A-BD98-2411A9C45BA4}" v="4" dt="2022-11-29T13:39:17.547"/>
    <p1510:client id="{A157203D-867B-48E1-94BC-ED81CFE65E4F}" v="570" dt="2022-11-29T15:04:35.675"/>
    <p1510:client id="{A2EDE8F3-986A-482D-B1A3-248D86136708}" v="853" dt="2022-11-29T13:04:28.975"/>
    <p1510:client id="{B55FCB81-69F0-A3EF-817E-3FFF777440AD}" v="8" dt="2022-11-29T13:25:46.524"/>
    <p1510:client id="{C91B4A2C-A8AD-F3AC-A0DF-D9759174D6D5}" v="772" dt="2022-11-28T17:42:14.969"/>
    <p1510:client id="{D0F3BF9F-0944-4DA9-9041-A5917F698032}" v="810" dt="2022-11-28T14:57:07.818"/>
    <p1510:client id="{F03FDD23-09DF-5865-63AA-EE61A16D1198}" v="10" dt="2022-11-29T14:11:49.87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1C6079-61C9-4DAF-A887-CDECD678F976}" type="slidenum">
              <a:rPr kumimoji="0" lang="lv-LV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4237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1C6079-61C9-4DAF-A887-CDECD678F976}" type="slidenum">
              <a:rPr kumimoji="0" lang="lv-LV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v-LV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2179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1C6079-61C9-4DAF-A887-CDECD678F976}" type="slidenum">
              <a:rPr kumimoji="0" lang="lv-LV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99818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1C6079-61C9-4DAF-A887-CDECD678F976}" type="slidenum">
              <a:rPr kumimoji="0" lang="lv-LV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lv-LV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A81001EA-93D2-2A8F-4EB9-AF7F3AE915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385" t="30752" r="385" b="5023"/>
          <a:stretch/>
        </p:blipFill>
        <p:spPr>
          <a:xfrm>
            <a:off x="-99312" y="-216000"/>
            <a:ext cx="24483312" cy="1425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16925894-EAB0-1058-A053-CE298F3793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30626" y="11070524"/>
            <a:ext cx="1394532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630626" y="4692315"/>
            <a:ext cx="8362723" cy="1203159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 spc="120" baseline="0">
                <a:solidFill>
                  <a:schemeClr val="bg2"/>
                </a:solidFill>
              </a:defRPr>
            </a:lvl1pPr>
          </a:lstStyle>
          <a:p>
            <a:r>
              <a:t>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4639925" y="2393950"/>
            <a:ext cx="8362723" cy="1511300"/>
          </a:xfrm>
          <a:prstGeom prst="rect">
            <a:avLst/>
          </a:prstGeom>
          <a:noFill/>
        </p:spPr>
        <p:txBody>
          <a:bodyPr lIns="0" tIns="0" rIns="0" bIns="0" anchor="t" anchorCtr="0">
            <a:normAutofit/>
          </a:bodyPr>
          <a:lstStyle>
            <a:lvl1pPr>
              <a:lnSpc>
                <a:spcPct val="90000"/>
              </a:lnSpc>
              <a:defRPr sz="6000" spc="120" baseline="0">
                <a:solidFill>
                  <a:schemeClr val="bg2"/>
                </a:solidFill>
              </a:defRPr>
            </a:lvl1pPr>
          </a:lstStyle>
          <a:p>
            <a:r>
              <a:t>Presentation</a:t>
            </a:r>
            <a:br>
              <a:rPr lang="lv-LV"/>
            </a:br>
            <a:r>
              <a:t>Title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2393951"/>
            <a:ext cx="14978064" cy="272049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5696366"/>
            <a:ext cx="21602700" cy="6849648"/>
          </a:xfrm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63646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rgbClr val="2F4B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6" y="2393949"/>
            <a:ext cx="8336155" cy="3326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prezentācijas</a:t>
            </a:r>
            <a:endParaRPr lang="en-GB"/>
          </a:p>
          <a:p>
            <a:r>
              <a:rPr lang="en-GB" err="1"/>
              <a:t>nosaukumam</a:t>
            </a:r>
            <a:endParaRPr lang="en-GB"/>
          </a:p>
          <a:p>
            <a:endParaRPr lang="en-GB"/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39925" y="8384583"/>
            <a:ext cx="8336155" cy="41614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477316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DBE262E-AB96-4F73-B22E-69FB1D77E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0A698610-62A7-4D5C-8DA1-BBF3A3D9F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A204FF5-7B19-4964-ABA1-EB099ABF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299528C-BA19-4245-8E11-1ECD4CD2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BB6E960-BDBE-4142-B131-562B3E83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22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B205034-4B03-43CD-B1C0-F242C2B17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B54FE96-77C0-48EF-89A6-757E46A38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3D151C7-E9E4-40B4-AADD-08CFD2C46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1788101-3EF4-4384-B21D-1CDDE2F8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732FB56-8C52-44AF-B7F4-47DA35BB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79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91C7C42-168D-4BB6-8B5D-146CD23B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3419479"/>
            <a:ext cx="2103120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D9262689-AEC7-4886-A05B-ECBB44E93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1" y="9178929"/>
            <a:ext cx="2103120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66A82DB-1689-4F09-BB78-A92553FE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C83F5B2-043F-48B6-B50C-C4F37AD6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8E772E6-7B92-48C9-BF9D-C4F1BE3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41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F79144E-0DFD-4C4B-8B94-8B5496BF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4E833D0-1253-4D00-A1BC-C470CFF26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E81C581-31F2-4969-BC0E-7906CC0C3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78AA024-5AB0-4404-B048-FB261A15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6AB75575-49C7-4581-8B12-C15550C5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A24BCED-108E-4A5A-9D34-CCBD6E02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0846D38-07FB-4647-B9A4-FE0F6C0A0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3"/>
            <a:ext cx="21031200" cy="2651126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B9D60AB1-5AE7-4C72-8304-2E12A64EE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9" y="3362326"/>
            <a:ext cx="10315573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238E0BAA-ADE6-45E1-A5DB-1B967B947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9" y="5010150"/>
            <a:ext cx="10315573" cy="736917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B6D7F79-489E-478F-BE2A-D8A37A224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1" y="3362326"/>
            <a:ext cx="10366376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14C5CBCC-3499-4AA8-AF6A-24D47BB2B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1" y="5010150"/>
            <a:ext cx="10366376" cy="736917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84C324FA-7642-4278-80E4-BEAD60534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300387DC-54C7-45E6-B2E9-C3CD7F5B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DC05C95F-0ADB-48AF-A7DC-0E38C3AD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76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FB98EE3-BB10-425F-A2C7-25E6770B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5C025E4C-73D8-42D1-99D4-47ED0D8B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9FC16AE-8FFA-4B3B-8B2F-EB7BC9FA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78E6EFF0-E8E4-46FE-B707-CEAB9DDD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1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BEB177B8-9C11-405C-B40E-CA834ACE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72CFBD00-6B81-4778-A519-CF1BC718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9E8E34B8-0FC2-4569-8653-53B5536DC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3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476993-DC2C-490C-B142-0CBD0F9A8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914400"/>
            <a:ext cx="7864475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41C1CC4-2109-4E99-953B-80D825BB2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3"/>
            <a:ext cx="12344400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E782EFF0-4165-4530-AAC2-1ADBD4205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6" y="4114800"/>
            <a:ext cx="7864475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C7C1F50E-A2F6-4682-B659-4C970FC3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DFC6439-BA34-4280-A907-6041180D0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F9FFCCB-F409-4064-BEAF-531C02B3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1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636730" y="326571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6BA9908B-635B-FB9D-0968-0F2A3547F08A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8844" y="287350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5E620B50-0C3C-73D7-10ED-880E1A6AC64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36730" y="500307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E775BA1C-9218-55B8-68A3-EC15290077D0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14658844" y="461086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901ED2E-A9A6-476F-8173-12D2A570AF2B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4636730" y="670124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25EE2D4C-CA10-8D2D-A7DE-CCDDF93AF2E6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14658844" y="630904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F78E460A-0198-4651-2233-D1465BC2D022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4636730" y="843860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15" name="Body Level One…">
            <a:extLst>
              <a:ext uri="{FF2B5EF4-FFF2-40B4-BE49-F238E27FC236}">
                <a16:creationId xmlns:a16="http://schemas.microsoft.com/office/drawing/2014/main" id="{0C7FE141-0B7F-AB0E-C2CE-9135E64FEDE8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4658844" y="804640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pic>
        <p:nvPicPr>
          <p:cNvPr id="16" name="Image" descr="Image">
            <a:extLst>
              <a:ext uri="{FF2B5EF4-FFF2-40B4-BE49-F238E27FC236}">
                <a16:creationId xmlns:a16="http://schemas.microsoft.com/office/drawing/2014/main" id="{7391E61C-618C-B989-E302-95B09330BE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3707549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E429B9D-C27D-4419-B563-7F11F9EF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914400"/>
            <a:ext cx="7864475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177354FC-A0E8-41D0-A784-98FC536D6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3"/>
            <a:ext cx="12344400" cy="9747250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0CBD9A4F-4765-42D1-A708-2370A7B46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6" y="4114800"/>
            <a:ext cx="7864475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1E0AAEEC-5377-4CFA-9F87-37CCD229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76BF45C6-EDA2-4EF9-B91D-386EE11A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FE0161B-F654-4F16-8378-E98DBCE2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78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F9FBA48-4F8C-4108-BEF0-57C57005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AACB5823-BE8F-4D94-9018-D6775AA4E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D4C91FD-29D9-4140-92F7-8ADBB568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0CCB7E4-0CBE-43C8-85E5-95C4330D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0D1B9CD-D66B-4BF5-B0F5-53FCE156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2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EE99CAA6-E00F-41B3-843E-81FA0E82F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1" y="730250"/>
            <a:ext cx="5257800" cy="11623676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D26CA4E8-F05B-4FB3-BD2D-AC5864CE0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1" y="730250"/>
            <a:ext cx="15468600" cy="11623676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1AD817C-D81E-47C1-9D90-E9D208159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5783A36-90A0-4F18-85D6-E33C599C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97CDEFB-2DAA-4DDC-86CB-C9E93D50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7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78922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03316626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354296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2186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4929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5718874"/>
            <a:ext cx="21602700" cy="323914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90D4273-1E94-69F4-E1F7-B3F58F9638DE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8915400" y="10782300"/>
            <a:ext cx="5724525" cy="17637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56992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49" y="2393951"/>
            <a:ext cx="10837863" cy="338691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6858000"/>
            <a:ext cx="21602700" cy="5688013"/>
          </a:xfrm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48341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228513" y="1169988"/>
            <a:ext cx="1080135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0" y="2934054"/>
            <a:ext cx="1080135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70" r:id="rId4"/>
    <p:sldLayoutId id="2147483669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/>
  <p:txStyles>
    <p:titleStyle>
      <a:lvl1pPr marL="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18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6096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2pPr>
      <a:lvl3pPr marL="12192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3pPr>
      <a:lvl4pPr marL="18288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4pPr>
      <a:lvl5pPr marL="24384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3" orient="horz" pos="737">
          <p15:clr>
            <a:srgbClr val="F26B43"/>
          </p15:clr>
        </p15:guide>
        <p15:guide id="4" pos="876">
          <p15:clr>
            <a:srgbClr val="F26B43"/>
          </p15:clr>
        </p15:guide>
        <p15:guide id="5" orient="horz" pos="7903">
          <p15:clr>
            <a:srgbClr val="F26B43"/>
          </p15:clr>
        </p15:guide>
        <p15:guide id="6" pos="14484">
          <p15:clr>
            <a:srgbClr val="F26B43"/>
          </p15:clr>
        </p15:guide>
        <p15:guide id="7" pos="7703">
          <p15:clr>
            <a:srgbClr val="F26B43"/>
          </p15:clr>
        </p15:guide>
        <p15:guide id="9" pos="10311">
          <p15:clr>
            <a:srgbClr val="F26B43"/>
          </p15:clr>
        </p15:guide>
        <p15:guide id="10" pos="5616">
          <p15:clr>
            <a:srgbClr val="F26B43"/>
          </p15:clr>
        </p15:guide>
        <p15:guide id="11" pos="5344">
          <p15:clr>
            <a:srgbClr val="F26B43"/>
          </p15:clr>
        </p15:guide>
        <p15:guide id="12" pos="9993">
          <p15:clr>
            <a:srgbClr val="F26B43"/>
          </p15:clr>
        </p15:guide>
        <p15:guide id="13" orient="horz" pos="1508">
          <p15:clr>
            <a:srgbClr val="F26B43"/>
          </p15:clr>
        </p15:guide>
        <p15:guide id="14" orient="horz" pos="2460">
          <p15:clr>
            <a:srgbClr val="F26B43"/>
          </p15:clr>
        </p15:guide>
        <p15:guide id="15" orient="horz" pos="6792">
          <p15:clr>
            <a:srgbClr val="F26B43"/>
          </p15:clr>
        </p15:guide>
        <p15:guide id="16" pos="922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C0444500-3029-4560-BFDC-144AC83C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3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1B3C9033-11CA-4D07-BEAA-410CEE5B9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E776AFD-D122-402D-AF35-474F4D058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3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ABE0030-1F0B-422E-B0BD-76C712255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3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CBE8483-7528-4E3B-B610-BADC3FDD0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3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4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AC3390-487E-AA1D-686B-821878F8E9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68235" y="8444752"/>
            <a:ext cx="15580659" cy="2438399"/>
          </a:xfrm>
        </p:spPr>
        <p:txBody>
          <a:bodyPr lIns="0" tIns="0" rIns="0" bIns="0" anchor="t">
            <a:normAutofit/>
          </a:bodyPr>
          <a:lstStyle/>
          <a:p>
            <a:pPr algn="r" defTabSz="2438338">
              <a:defRPr/>
            </a:pPr>
            <a:r>
              <a:rPr lang="lv-LV" sz="5400">
                <a:cs typeface="Calibri"/>
              </a:rPr>
              <a:t>15.12.2022.</a:t>
            </a:r>
          </a:p>
          <a:p>
            <a:pPr marL="0" marR="0" lvl="0" indent="0" algn="r" defTabSz="243833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/>
              <a:defRPr/>
            </a:pPr>
            <a:r>
              <a:rPr lang="lv-LV" sz="5400"/>
              <a:t>Padomes sekretāra p.i.: Zenta Čevere</a:t>
            </a:r>
          </a:p>
          <a:p>
            <a:pPr marL="0" marR="0" lvl="0" indent="0" algn="r" defTabSz="243833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None/>
              <a:tabLst/>
              <a:defRPr/>
            </a:pPr>
            <a:endParaRPr lang="lv-LV" sz="6400" b="1" i="0" u="none" strike="noStrike" kern="0" cap="none" spc="120" normalizeH="0" baseline="0" noProof="0">
              <a:ln>
                <a:noFill/>
              </a:ln>
              <a:effectLst/>
              <a:uLnTx/>
              <a:uFillTx/>
              <a:cs typeface="Calibri"/>
            </a:endParaRPr>
          </a:p>
          <a:p>
            <a:pPr algn="r"/>
            <a:endParaRPr lang="en-LV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E2914D-3E8A-C4B3-16EF-C7B6D2A7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307" y="2393949"/>
            <a:ext cx="21048342" cy="4464051"/>
          </a:xfrm>
        </p:spPr>
        <p:txBody>
          <a:bodyPr>
            <a:noAutofit/>
          </a:bodyPr>
          <a:lstStyle/>
          <a:p>
            <a:pPr algn="ctr"/>
            <a:r>
              <a:rPr kumimoji="0" lang="lv-LV" sz="11000" b="0" i="0" u="none" strike="noStrike" kern="0" cap="none" spc="180" normalizeH="0" baseline="0" noProof="0" dirty="0">
                <a:ln>
                  <a:noFill/>
                </a:ln>
                <a:effectLst/>
                <a:uLnTx/>
                <a:uFillTx/>
                <a:cs typeface="Calibri Light"/>
                <a:sym typeface="Helvetica Neue"/>
              </a:rPr>
              <a:t>Par iepriekšējo Padomes sēžu lēmumu izpildi</a:t>
            </a:r>
            <a:endParaRPr lang="en-LV" sz="11000" dirty="0">
              <a:latin typeface="GILROY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6904675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559822" cy="13716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C776C6AF-FFFE-4BE9-85A2-E89A405B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2765" y="883586"/>
            <a:ext cx="8017166" cy="11948828"/>
          </a:xfrm>
        </p:spPr>
        <p:txBody>
          <a:bodyPr anchor="ctr">
            <a:normAutofit/>
          </a:bodyPr>
          <a:lstStyle/>
          <a:p>
            <a:r>
              <a:rPr kumimoji="0" lang="lv-LV" sz="9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ROY-SEMIBOLD"/>
                <a:ea typeface="+mj-ea"/>
                <a:cs typeface="Times New Roman" panose="02020603050405020304" pitchFamily="18" charset="0"/>
              </a:rPr>
              <a:t>Atbilstoši iepriekšējās Padomes sēdes (22.09.2022.) lēmumam </a:t>
            </a:r>
            <a:r>
              <a:rPr lang="lv-LV" sz="9600" b="1" dirty="0">
                <a:solidFill>
                  <a:srgbClr val="FFFFFF"/>
                </a:solidFill>
                <a:latin typeface="GILROY-SEMIBOLD"/>
                <a:cs typeface="Times New Roman" panose="02020603050405020304" pitchFamily="18" charset="0"/>
              </a:rPr>
              <a:t>(1)</a:t>
            </a:r>
            <a:endParaRPr lang="lv-LV" sz="9600" dirty="0">
              <a:solidFill>
                <a:srgbClr val="FFFFFF"/>
              </a:solidFill>
              <a:latin typeface="GILROY-SEMIBOLD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27784" y="1108304"/>
            <a:ext cx="1148354" cy="2151732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endParaRPr>
            </a:p>
          </p:txBody>
        </p:sp>
      </p:grp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6381830-3383-425B-B8C8-1B0562F39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9822" y="279918"/>
            <a:ext cx="12671776" cy="124327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36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Veikti grozījumi RD lēmumā Nr. 2890 </a:t>
            </a:r>
            <a:r>
              <a:rPr lang="lv-LV" sz="36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“Par Personu ar invaliditāti nevalstisko organizāciju konsultatīvās padomes izveidošanu Rīgas </a:t>
            </a:r>
            <a:r>
              <a:rPr lang="lv-LV" sz="3600" dirty="0" err="1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valstspilsētas</a:t>
            </a:r>
            <a:r>
              <a:rPr lang="lv-LV" sz="36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pašvaldībā”:</a:t>
            </a:r>
          </a:p>
          <a:p>
            <a:pPr marL="0" lvl="0" indent="0">
              <a:spcBef>
                <a:spcPts val="0"/>
              </a:spcBef>
              <a:buNone/>
            </a:pPr>
            <a:endParaRPr lang="lv-LV" sz="14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lv-LV" sz="3600" u="sng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nomainīti</a:t>
            </a:r>
            <a:r>
              <a:rPr lang="lv-LV" sz="36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Padomes locekļi 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(pārstāvēs: RLIB  </a:t>
            </a:r>
            <a:r>
              <a:rPr lang="lv-LV" sz="2800" dirty="0" err="1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V.Valainis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LNB </a:t>
            </a:r>
            <a:r>
              <a:rPr lang="lv-LV" sz="2800" dirty="0" err="1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K.Biezais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v-LV" sz="36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spcBef>
                <a:spcPts val="0"/>
              </a:spcBef>
              <a:buNone/>
            </a:pPr>
            <a:endParaRPr lang="lv-LV" sz="14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lv-LV" sz="3600" u="sng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izslēgts</a:t>
            </a:r>
            <a:r>
              <a:rPr lang="lv-LV" sz="36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Padomes loceklis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(Rīgas invalīdu biedrību “Možums”)</a:t>
            </a:r>
            <a:r>
              <a:rPr lang="lv-LV" sz="36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8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lv-LV" sz="28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172324" y="7220788"/>
            <a:ext cx="0" cy="647745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71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559822" cy="13716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C776C6AF-FFFE-4BE9-85A2-E89A405B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138" y="763870"/>
            <a:ext cx="8017166" cy="11948828"/>
          </a:xfrm>
        </p:spPr>
        <p:txBody>
          <a:bodyPr anchor="ctr">
            <a:normAutofit/>
          </a:bodyPr>
          <a:lstStyle/>
          <a:p>
            <a:r>
              <a:rPr lang="lv-LV" sz="9600" b="1" dirty="0">
                <a:solidFill>
                  <a:srgbClr val="FFFFFF"/>
                </a:solidFill>
                <a:latin typeface="GILROY-SEMIBOLD"/>
                <a:cs typeface="Times New Roman" panose="02020603050405020304" pitchFamily="18" charset="0"/>
              </a:rPr>
              <a:t>Atbilstoši iepriekšējās Padomes sēdes (22.09.2022.) lēmumam (2)</a:t>
            </a:r>
            <a:endParaRPr lang="lv-LV" sz="9600" dirty="0">
              <a:solidFill>
                <a:srgbClr val="FFFFFF"/>
              </a:solidFill>
              <a:latin typeface="GILROY-SEMIBOLD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27784" y="1108304"/>
            <a:ext cx="1148354" cy="2151732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6381830-3383-425B-B8C8-1B0562F39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4675" y="279918"/>
            <a:ext cx="12178912" cy="1174917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8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8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28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v-LV" sz="28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eikti grozījumi Rīgas Domes saistošajos noteikumos Nr.23 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““Par transporta pakalpojumu samaksas kārtību personām ar funkcionāliem traucējumiem, kuras nevar pārvietoties ar sabiedrisko transportu” :</a:t>
            </a: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8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lv-LV" sz="28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precizēts iesniedzamo dokumentu saturs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lai varētu </a:t>
            </a:r>
            <a:r>
              <a:rPr lang="lv-LV" sz="28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saņemt transporta pakalpojuma samaksu sociālās, profesionālās vai medicīniskās rehabilitācijas pakalpojumu apmeklējumiem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sz="2800" i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kā </a:t>
            </a:r>
            <a:r>
              <a:rPr lang="lv-LV" sz="2800" i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pamatojums</a:t>
            </a:r>
            <a:r>
              <a:rPr lang="lv-LV" sz="2800" i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 būt arī dokuments, kas apliecina rehabilitācijas pakalpojuma saņemšanas faktu un periodu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lv-LV" sz="28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lv-LV" sz="28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paredzēts vienreizējo transporta pakalpojumu vairāk nekā vienu reizi gadā saņemt arī gadījumos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8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 personai </a:t>
            </a:r>
            <a:r>
              <a:rPr lang="lv-LV" sz="2800" i="1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jāapmeklē sociālās, profesionālās vai medicīniskās rehabilitācijas iestādes</a:t>
            </a:r>
            <a:r>
              <a:rPr lang="lv-LV" sz="28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endParaRPr lang="lv-LV" sz="2800" u="sng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redakcionāli </a:t>
            </a:r>
            <a:r>
              <a:rPr lang="lv-LV" sz="28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precizēta vienreizējo transporta pakalpojumu saņemšanas un samaksas kārtība 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(skaidrāk atrunājot, ka personai </a:t>
            </a:r>
            <a:r>
              <a:rPr lang="lv-LV" sz="2800" i="1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iesniegums 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Rīgas Sociālajā dienestā ir </a:t>
            </a:r>
            <a:r>
              <a:rPr lang="lv-LV" sz="2800" i="1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jāiesniedz pirms vienreizējā transporta pakalpojuma saņemšanas</a:t>
            </a:r>
            <a:r>
              <a:rPr lang="lv-LV" sz="2800" i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2800" i="1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samaksa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vienreizējo braucienu </a:t>
            </a:r>
            <a:r>
              <a:rPr lang="lv-LV" sz="2800" i="1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netiek pārskaitīta uz personas norēķinu k</a:t>
            </a:r>
            <a:r>
              <a:rPr lang="lv-LV" sz="28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ontu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endParaRPr lang="lv-LV" sz="28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lv-LV" sz="28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vienkāršota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transporta pakalpojumu </a:t>
            </a:r>
            <a:r>
              <a:rPr lang="lv-LV" sz="28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samaksas saņemšanas kārtība hroniskas nieru mazspējas slimniekiem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kuriem </a:t>
            </a:r>
            <a:r>
              <a:rPr lang="lv-LV" sz="28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nepieciešama hemodialīze</a:t>
            </a:r>
            <a:r>
              <a:rPr lang="lv-LV" sz="28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6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2600" i="1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ārsta izziņa </a:t>
            </a:r>
            <a:r>
              <a:rPr lang="lv-LV" sz="26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Rīgas Sociālajā dienestā būs </a:t>
            </a:r>
            <a:r>
              <a:rPr lang="lv-LV" sz="2600" i="1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jāiesniedz tikai pirmreizēji pieprasot transporta pakalpojumu samaksu</a:t>
            </a:r>
            <a:r>
              <a:rPr lang="lv-LV" sz="26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nevis katru gadu, kā tas bija līdz šim).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172324" y="7220788"/>
            <a:ext cx="0" cy="647745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559822" cy="13716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C776C6AF-FFFE-4BE9-85A2-E89A405B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2765" y="883586"/>
            <a:ext cx="8017166" cy="11948828"/>
          </a:xfrm>
        </p:spPr>
        <p:txBody>
          <a:bodyPr anchor="ctr">
            <a:normAutofit/>
          </a:bodyPr>
          <a:lstStyle/>
          <a:p>
            <a:r>
              <a:rPr kumimoji="0" lang="lv-LV" sz="9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ROY-SEMIBOLD"/>
                <a:ea typeface="+mj-ea"/>
                <a:cs typeface="Times New Roman" panose="02020603050405020304" pitchFamily="18" charset="0"/>
              </a:rPr>
              <a:t>Atbilstoši iepriekšējās Padomes sēdes (02.06.2022.) lēmumam</a:t>
            </a:r>
            <a:endParaRPr lang="lv-LV" sz="9600" dirty="0">
              <a:solidFill>
                <a:srgbClr val="FFFFFF"/>
              </a:solidFill>
              <a:latin typeface="GILROY-SEMIBOLD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27784" y="1108304"/>
            <a:ext cx="1148354" cy="2151732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endParaRPr>
            </a:p>
          </p:txBody>
        </p:sp>
      </p:grp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6381830-3383-425B-B8C8-1B0562F39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9822" y="472966"/>
            <a:ext cx="12671776" cy="12239731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lv-LV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lv-LV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19.10.2022. nosūtīta vēstule Labklājības ministrijai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 valsts finansēta asistenta pakalpojuma apjoma palielināšanu </a:t>
            </a:r>
            <a:r>
              <a:rPr lang="lv-LV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tām personām ar invaliditāti,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 nodarbojas ar amatiermākslu kolektīvos</a:t>
            </a:r>
            <a:r>
              <a:rPr lang="lv-LV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kuri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iekļauti Dziesmu un deju svētku kustībā</a:t>
            </a:r>
            <a:r>
              <a:rPr lang="lv-LV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Labklājības ministrijas </a:t>
            </a:r>
            <a:r>
              <a:rPr lang="lv-LV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izvērtēja Padomes priekšlikumu </a:t>
            </a:r>
            <a:r>
              <a:rPr lang="lv-LV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rakstiski sniedz (</a:t>
            </a:r>
            <a:r>
              <a:rPr lang="lv-LV" sz="3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22.11.2022.)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šādu viedokli</a:t>
            </a:r>
            <a:r>
              <a:rPr lang="lv-LV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buFont typeface="Calibri" panose="020F0502020204030204" pitchFamily="34" charset="0"/>
              <a:buChar char="­"/>
            </a:pPr>
            <a:r>
              <a:rPr lang="lv-LV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valsts atbalsts asistenta pakalpojums </a:t>
            </a:r>
            <a:r>
              <a:rPr lang="lv-LV" sz="3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tiek īstenots šim mērķim </a:t>
            </a:r>
            <a:r>
              <a:rPr lang="lv-LV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pieejamo valsts budžeta resursu ietvaros nodrošināšanai. Prioritāri ir vērsts </a:t>
            </a:r>
            <a:r>
              <a:rPr lang="lv-LV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 personām, </a:t>
            </a:r>
            <a:r>
              <a:rPr lang="lv-LV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kuras strādā, mācās, apmeklē dienas aprūpes centrus un specializētās darbnīca</a:t>
            </a:r>
            <a:r>
              <a:rPr lang="lv-LV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s, tādejādi </a:t>
            </a:r>
            <a:r>
              <a:rPr lang="lv-LV" sz="3000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veicinot pilngadīgu personu ar invaliditāti iesaisti izglītošanās procesā un darba tirgu</a:t>
            </a:r>
            <a:r>
              <a:rPr lang="lv-LV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Savukārt </a:t>
            </a:r>
            <a:r>
              <a:rPr lang="lv-LV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amatiermākslas kolektīvu</a:t>
            </a:r>
            <a:r>
              <a:rPr lang="lv-LV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pasākumu apmeklēšana ir katra cilvēka brīva izvēle</a:t>
            </a:r>
            <a:r>
              <a:rPr lang="lv-LV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kuras </a:t>
            </a:r>
            <a:r>
              <a:rPr lang="lv-LV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šobrīd no valsts budžeta līdzekļiem iespējams apmierināt ierobežotā apjomā</a:t>
            </a:r>
            <a:r>
              <a:rPr lang="lv-LV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Font typeface="Calibri" panose="020F0502020204030204" pitchFamily="34" charset="0"/>
              <a:buChar char="­"/>
            </a:pPr>
            <a:r>
              <a:rPr lang="lv-LV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izdalīt amatiermākslu kolektīvu</a:t>
            </a:r>
            <a:r>
              <a:rPr lang="lv-LV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kas iekļauti Dziesmu  un deju svētku kustībā,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apmeklēšanu kā atsevišķu asistenta pakalpojuma pieprasīšanas mērķi </a:t>
            </a:r>
            <a:r>
              <a:rPr lang="lv-LV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Ministrijas nesaskata par atbalstāmu</a:t>
            </a:r>
            <a:r>
              <a:rPr lang="lv-LV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 tādejādi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diskriminācijas riskam tiktu pakļauti</a:t>
            </a:r>
            <a:r>
              <a:rPr lang="lv-LV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tie asistenta pakalpojuma saņēmēji,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kuri apmeklē amatiermākslas kolektīvus, kas nav iekļauti Dziesmu  un deju svētku kustībā</a:t>
            </a:r>
            <a:r>
              <a:rPr lang="lv-LV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kā arī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rastos nevienāda attieksme pret personām</a:t>
            </a:r>
            <a:r>
              <a:rPr lang="lv-LV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kurām </a:t>
            </a:r>
            <a:r>
              <a:rPr lang="lv-LV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 cita veida intereses un nodarbības.</a:t>
            </a:r>
          </a:p>
          <a:p>
            <a:pPr lvl="0" algn="just">
              <a:buFont typeface="Calibri" panose="020F0502020204030204" pitchFamily="34" charset="0"/>
              <a:buChar char="­"/>
            </a:pPr>
            <a:r>
              <a:rPr lang="lv-LV" sz="30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 perona </a:t>
            </a:r>
            <a:r>
              <a:rPr lang="lv-LV" sz="3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 invaliditāti </a:t>
            </a:r>
            <a:r>
              <a:rPr lang="lv-LV" sz="30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atbilst nosacījumiem</a:t>
            </a:r>
            <a:r>
              <a:rPr lang="lv-LV" sz="3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0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 ļauj saņemt lielāku asistenta pakalpojuma stundu skaitu</a:t>
            </a:r>
            <a:r>
              <a:rPr lang="lv-LV" sz="3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šīs </a:t>
            </a:r>
            <a:r>
              <a:rPr lang="lv-LV" sz="30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piešķirtās stundas </a:t>
            </a:r>
            <a:r>
              <a:rPr lang="lv-LV" sz="3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 </a:t>
            </a:r>
            <a:r>
              <a:rPr lang="lv-LV" sz="30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izmantot ne tikai tam </a:t>
            </a:r>
            <a:r>
              <a:rPr lang="lv-LV" sz="3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asistenta pakalpojuma </a:t>
            </a:r>
            <a:r>
              <a:rPr lang="lv-LV" sz="30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pieprasīšanas mērķim, kura dēļ persona ir kvalificējusies attiecīgajam stundu skaitam </a:t>
            </a:r>
            <a:r>
              <a:rPr lang="lv-LV" sz="3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(piemēram, nokļūšanai uz darbu un atpakaļ), bet </a:t>
            </a:r>
            <a:r>
              <a:rPr lang="lv-LV" sz="30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piešķirtās stundas </a:t>
            </a:r>
            <a:r>
              <a:rPr lang="lv-LV" sz="30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izmantot atbilstoši saviem ieskatiem un vajadzībām</a:t>
            </a:r>
            <a:r>
              <a:rPr lang="lv-LV" sz="3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000" u="sng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 skaitā,</a:t>
            </a:r>
            <a:r>
              <a:rPr lang="lv-LV" sz="3000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b="1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iesaistīties arī amatiermākslu kolektīvos, kas iekļauti Dziesmu  un deju svētku kustībā.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172324" y="7220788"/>
            <a:ext cx="0" cy="647745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31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559822" cy="13716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C776C6AF-FFFE-4BE9-85A2-E89A405B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2765" y="883586"/>
            <a:ext cx="8017166" cy="11948828"/>
          </a:xfrm>
        </p:spPr>
        <p:txBody>
          <a:bodyPr anchor="ctr">
            <a:normAutofit/>
          </a:bodyPr>
          <a:lstStyle/>
          <a:p>
            <a:r>
              <a:rPr kumimoji="0" lang="lv-LV" sz="9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ROY-SEMIBOLD"/>
                <a:ea typeface="+mj-ea"/>
                <a:cs typeface="Times New Roman" panose="02020603050405020304" pitchFamily="18" charset="0"/>
              </a:rPr>
              <a:t>Atbilstoši iepriekšējās Padomes sēdes (22.09.2022.) lēmumam </a:t>
            </a:r>
            <a:r>
              <a:rPr lang="lv-LV" sz="9600" b="1" dirty="0">
                <a:solidFill>
                  <a:srgbClr val="FFFFFF"/>
                </a:solidFill>
                <a:latin typeface="GILROY-SEMIBOLD"/>
                <a:cs typeface="Times New Roman" panose="02020603050405020304" pitchFamily="18" charset="0"/>
              </a:rPr>
              <a:t>(3)</a:t>
            </a:r>
            <a:endParaRPr lang="lv-LV" sz="9600" dirty="0">
              <a:solidFill>
                <a:srgbClr val="FFFFFF"/>
              </a:solidFill>
              <a:latin typeface="GILROY-SEMIBOLD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27784" y="1108304"/>
            <a:ext cx="1148354" cy="2151732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ctr" defTabSz="2438338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endParaRPr>
            </a:p>
          </p:txBody>
        </p:sp>
      </p:grp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6381830-3383-425B-B8C8-1B0562F39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9822" y="279918"/>
            <a:ext cx="12671776" cy="124327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36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22.09.2022. Padomes sēdē aktualizētie jautājumi iekļauti 15.12.2022. Padomes sēdes darba kārtībā.</a:t>
            </a:r>
            <a:endParaRPr lang="lv-LV" sz="28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lv-LV" sz="28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500" dirty="0">
              <a:solidFill>
                <a:schemeClr val="tx1">
                  <a:alpha val="8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5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172324" y="7220788"/>
            <a:ext cx="0" cy="647745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51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E0ADD2CC-17A2-4BFD-B18C-CBA57ACB45CB}"/>
              </a:ext>
            </a:extLst>
          </p:cNvPr>
          <p:cNvSpPr txBox="1"/>
          <p:nvPr/>
        </p:nvSpPr>
        <p:spPr>
          <a:xfrm>
            <a:off x="6096000" y="6479435"/>
            <a:ext cx="12192000" cy="14219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9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anose="020F0502020204030204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18602264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RIGA_2022">
  <a:themeElements>
    <a:clrScheme name="RIGA">
      <a:dk1>
        <a:srgbClr val="000B40"/>
      </a:dk1>
      <a:lt1>
        <a:srgbClr val="244CD3"/>
      </a:lt1>
      <a:dk2>
        <a:srgbClr val="244CD3"/>
      </a:dk2>
      <a:lt2>
        <a:srgbClr val="FFFFFF"/>
      </a:lt2>
      <a:accent1>
        <a:srgbClr val="AAD0FF"/>
      </a:accent1>
      <a:accent2>
        <a:srgbClr val="E2FF86"/>
      </a:accent2>
      <a:accent3>
        <a:srgbClr val="0D382C"/>
      </a:accent3>
      <a:accent4>
        <a:srgbClr val="78E9B8"/>
      </a:accent4>
      <a:accent5>
        <a:srgbClr val="BEAFEC"/>
      </a:accent5>
      <a:accent6>
        <a:srgbClr val="77893A"/>
      </a:accent6>
      <a:hlink>
        <a:srgbClr val="000A40"/>
      </a:hlink>
      <a:folHlink>
        <a:srgbClr val="000A40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A5994E4C7DAB964CA77FCA5A141C3013" ma:contentTypeVersion="5" ma:contentTypeDescription="Izveidot jaunu dokumentu." ma:contentTypeScope="" ma:versionID="b01bcde1523271640e5f995de1fbe661">
  <xsd:schema xmlns:xsd="http://www.w3.org/2001/XMLSchema" xmlns:xs="http://www.w3.org/2001/XMLSchema" xmlns:p="http://schemas.microsoft.com/office/2006/metadata/properties" xmlns:ns3="ec0bc184-9d35-4705-9d60-211c39932716" xmlns:ns4="b0c65e91-42de-43ac-9085-3189d001b748" targetNamespace="http://schemas.microsoft.com/office/2006/metadata/properties" ma:root="true" ma:fieldsID="e41eb1ed61a1389eccf551618b607766" ns3:_="" ns4:_="">
    <xsd:import namespace="ec0bc184-9d35-4705-9d60-211c39932716"/>
    <xsd:import namespace="b0c65e91-42de-43ac-9085-3189d001b7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bc184-9d35-4705-9d60-211c399327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65e91-42de-43ac-9085-3189d001b7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2E821B-E942-4D5F-B2A0-FC5C0A4492E5}">
  <ds:schemaRefs>
    <ds:schemaRef ds:uri="b0c65e91-42de-43ac-9085-3189d001b748"/>
    <ds:schemaRef ds:uri="ec0bc184-9d35-4705-9d60-211c399327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AFEDFFD-5DA8-4D95-B1C2-C894902DF5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3D0866-BC8E-42F7-AE7B-817AFE09F9FF}">
  <ds:schemaRefs>
    <ds:schemaRef ds:uri="b0c65e91-42de-43ac-9085-3189d001b748"/>
    <ds:schemaRef ds:uri="ec0bc184-9d35-4705-9d60-211c3993271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548</Words>
  <Application>Microsoft Office PowerPoint</Application>
  <PresentationFormat>Pielāgots</PresentationFormat>
  <Paragraphs>63</Paragraphs>
  <Slides>6</Slides>
  <Notes>4</Notes>
  <HiddenSlides>0</HiddenSlides>
  <MMClips>0</MMClips>
  <ScaleCrop>false</ScaleCrop>
  <HeadingPairs>
    <vt:vector size="6" baseType="variant">
      <vt:variant>
        <vt:lpstr>Lietotie fonti</vt:lpstr>
      </vt:variant>
      <vt:variant>
        <vt:i4>7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GILROY-SEMIBOLD</vt:lpstr>
      <vt:lpstr>Helvetica Neue</vt:lpstr>
      <vt:lpstr>Symbol</vt:lpstr>
      <vt:lpstr>Times New Roman</vt:lpstr>
      <vt:lpstr>RIGA_2022</vt:lpstr>
      <vt:lpstr>Office dizains</vt:lpstr>
      <vt:lpstr>Par iepriekšējo Padomes sēžu lēmumu izpildi</vt:lpstr>
      <vt:lpstr>Atbilstoši iepriekšējās Padomes sēdes (22.09.2022.) lēmumam (1)</vt:lpstr>
      <vt:lpstr>Atbilstoši iepriekšējās Padomes sēdes (22.09.2022.) lēmumam (2)</vt:lpstr>
      <vt:lpstr>Atbilstoši iepriekšējās Padomes sēdes (02.06.2022.) lēmumam</vt:lpstr>
      <vt:lpstr>Atbilstoši iepriekšējās Padomes sēdes (22.09.2022.) lēmumam (3)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Velga Rudzīte</dc:creator>
  <cp:lastModifiedBy>Lita Brice</cp:lastModifiedBy>
  <cp:revision>7</cp:revision>
  <cp:lastPrinted>2022-08-30T14:08:52Z</cp:lastPrinted>
  <dcterms:modified xsi:type="dcterms:W3CDTF">2023-01-03T06:40:21Z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0x010100A5994E4C7DAB964CA77FCA5A141C3013</vt:lpwstr>
  </property>
</Properties>
</file>